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12"/>
  </p:notesMasterIdLst>
  <p:sldIdLst>
    <p:sldId id="256" r:id="rId2"/>
    <p:sldId id="257" r:id="rId3"/>
    <p:sldId id="258" r:id="rId4"/>
    <p:sldId id="265" r:id="rId5"/>
    <p:sldId id="260" r:id="rId6"/>
    <p:sldId id="261" r:id="rId7"/>
    <p:sldId id="269" r:id="rId8"/>
    <p:sldId id="263" r:id="rId9"/>
    <p:sldId id="267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15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4E24E8-1020-43D3-8093-65ADDC86C5AE}" type="datetimeFigureOut">
              <a:rPr lang="zh-CN" altLang="en-US" smtClean="0"/>
              <a:t>2020/8/5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7F0B3-C31A-40AF-98DD-2C2E4AF245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848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7F0B3-C31A-40AF-98DD-2C2E4AF245E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136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7F0B3-C31A-40AF-98DD-2C2E4AF245E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04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44F72-893C-49B6-B306-59EB3B9FA08A}" type="datetimeFigureOut">
              <a:rPr lang="zh-CN" altLang="en-US" smtClean="0"/>
              <a:pPr/>
              <a:t>2020/8/5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ADC48-3B98-46D2-B3B8-BA33DB08D5E0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6003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44F72-893C-49B6-B306-59EB3B9FA08A}" type="datetimeFigureOut">
              <a:rPr lang="zh-CN" altLang="en-US" smtClean="0"/>
              <a:pPr/>
              <a:t>2020/8/5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ADC48-3B98-46D2-B3B8-BA33DB08D5E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426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44F72-893C-49B6-B306-59EB3B9FA08A}" type="datetimeFigureOut">
              <a:rPr lang="zh-CN" altLang="en-US" smtClean="0"/>
              <a:pPr/>
              <a:t>2020/8/5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ADC48-3B98-46D2-B3B8-BA33DB08D5E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9477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44F72-893C-49B6-B306-59EB3B9FA08A}" type="datetimeFigureOut">
              <a:rPr lang="zh-CN" altLang="en-US" smtClean="0"/>
              <a:pPr/>
              <a:t>2020/8/5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ADC48-3B98-46D2-B3B8-BA33DB08D5E0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857791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44F72-893C-49B6-B306-59EB3B9FA08A}" type="datetimeFigureOut">
              <a:rPr lang="zh-CN" altLang="en-US" smtClean="0"/>
              <a:pPr/>
              <a:t>2020/8/5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ADC48-3B98-46D2-B3B8-BA33DB08D5E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227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44F72-893C-49B6-B306-59EB3B9FA08A}" type="datetimeFigureOut">
              <a:rPr lang="zh-CN" altLang="en-US" smtClean="0"/>
              <a:pPr/>
              <a:t>2020/8/5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ADC48-3B98-46D2-B3B8-BA33DB08D5E0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04212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44F72-893C-49B6-B306-59EB3B9FA08A}" type="datetimeFigureOut">
              <a:rPr lang="zh-CN" altLang="en-US" smtClean="0"/>
              <a:pPr/>
              <a:t>2020/8/5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ADC48-3B98-46D2-B3B8-BA33DB08D5E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9411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44F72-893C-49B6-B306-59EB3B9FA08A}" type="datetimeFigureOut">
              <a:rPr lang="zh-CN" altLang="en-US" smtClean="0"/>
              <a:pPr/>
              <a:t>2020/8/5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ADC48-3B98-46D2-B3B8-BA33DB08D5E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8471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44F72-893C-49B6-B306-59EB3B9FA08A}" type="datetimeFigureOut">
              <a:rPr lang="zh-CN" altLang="en-US" smtClean="0"/>
              <a:pPr/>
              <a:t>2020/8/5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ADC48-3B98-46D2-B3B8-BA33DB08D5E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524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44F72-893C-49B6-B306-59EB3B9FA08A}" type="datetimeFigureOut">
              <a:rPr lang="zh-CN" altLang="en-US" smtClean="0"/>
              <a:pPr/>
              <a:t>2020/8/5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ADC48-3B98-46D2-B3B8-BA33DB08D5E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317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44F72-893C-49B6-B306-59EB3B9FA08A}" type="datetimeFigureOut">
              <a:rPr lang="zh-CN" altLang="en-US" smtClean="0"/>
              <a:pPr/>
              <a:t>2020/8/5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ADC48-3B98-46D2-B3B8-BA33DB08D5E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609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44F72-893C-49B6-B306-59EB3B9FA08A}" type="datetimeFigureOut">
              <a:rPr lang="zh-CN" altLang="en-US" smtClean="0"/>
              <a:pPr/>
              <a:t>2020/8/5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ADC48-3B98-46D2-B3B8-BA33DB08D5E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6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44F72-893C-49B6-B306-59EB3B9FA08A}" type="datetimeFigureOut">
              <a:rPr lang="zh-CN" altLang="en-US" smtClean="0"/>
              <a:pPr/>
              <a:t>2020/8/5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ADC48-3B98-46D2-B3B8-BA33DB08D5E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686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44F72-893C-49B6-B306-59EB3B9FA08A}" type="datetimeFigureOut">
              <a:rPr lang="zh-CN" altLang="en-US" smtClean="0"/>
              <a:pPr/>
              <a:t>2020/8/5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ADC48-3B98-46D2-B3B8-BA33DB08D5E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315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44F72-893C-49B6-B306-59EB3B9FA08A}" type="datetimeFigureOut">
              <a:rPr lang="zh-CN" altLang="en-US" smtClean="0"/>
              <a:pPr/>
              <a:t>2020/8/5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ADC48-3B98-46D2-B3B8-BA33DB08D5E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4821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44F72-893C-49B6-B306-59EB3B9FA08A}" type="datetimeFigureOut">
              <a:rPr lang="zh-CN" altLang="en-US" smtClean="0"/>
              <a:pPr/>
              <a:t>2020/8/5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ADC48-3B98-46D2-B3B8-BA33DB08D5E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0608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44F72-893C-49B6-B306-59EB3B9FA08A}" type="datetimeFigureOut">
              <a:rPr lang="zh-CN" altLang="en-US" smtClean="0"/>
              <a:pPr/>
              <a:t>2020/8/5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ADC48-3B98-46D2-B3B8-BA33DB08D5E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108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FE44F72-893C-49B6-B306-59EB3B9FA08A}" type="datetimeFigureOut">
              <a:rPr lang="zh-CN" altLang="en-US" smtClean="0"/>
              <a:pPr/>
              <a:t>2020/8/5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01ADC48-3B98-46D2-B3B8-BA33DB08D5E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0111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7.jp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7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105FF6-A5DF-4BA1-B50F-6D9A51ED79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95500" y="2872408"/>
            <a:ext cx="8001000" cy="1113183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超市订单管理系统</a:t>
            </a:r>
          </a:p>
        </p:txBody>
      </p:sp>
      <p:pic>
        <p:nvPicPr>
          <p:cNvPr id="4" name="summer">
            <a:hlinkClick r:id="" action="ppaction://media"/>
            <a:extLst>
              <a:ext uri="{FF2B5EF4-FFF2-40B4-BE49-F238E27FC236}">
                <a16:creationId xmlns:a16="http://schemas.microsoft.com/office/drawing/2014/main" id="{6BC05831-BFA5-4FAE-A512-1D411233E7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62000" y="-12573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475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4203">
        <p15:prstTrans prst="drape"/>
      </p:transition>
    </mc:Choice>
    <mc:Fallback xmlns="">
      <p:transition spd="slow" advTm="42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29" objId="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7B19CE9-3F6F-46E0-BD01-AB5C12409635}"/>
              </a:ext>
            </a:extLst>
          </p:cNvPr>
          <p:cNvSpPr txBox="1"/>
          <p:nvPr/>
        </p:nvSpPr>
        <p:spPr>
          <a:xfrm>
            <a:off x="455038" y="1326468"/>
            <a:ext cx="37070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</a:t>
            </a:r>
          </a:p>
          <a:p>
            <a:pPr algn="ctr"/>
            <a:r>
              <a:rPr lang="en-US" altLang="zh-CN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E417828-7818-4770-A5ED-5483066083C0}"/>
              </a:ext>
            </a:extLst>
          </p:cNvPr>
          <p:cNvSpPr txBox="1"/>
          <p:nvPr/>
        </p:nvSpPr>
        <p:spPr>
          <a:xfrm>
            <a:off x="9035643" y="5950735"/>
            <a:ext cx="3005951" cy="481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项目：超市订单管理系统</a:t>
            </a:r>
            <a:endParaRPr lang="en-US" altLang="zh-CN" sz="20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836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39">
        <p:split orient="vert"/>
      </p:transition>
    </mc:Choice>
    <mc:Fallback xmlns="">
      <p:transition spd="slow" advTm="1539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 r="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608165-FD04-46F2-A9D7-0B29986DE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314" y="717177"/>
            <a:ext cx="2738954" cy="1060404"/>
          </a:xfrm>
        </p:spPr>
        <p:txBody>
          <a:bodyPr>
            <a:norm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目录</a:t>
            </a:r>
            <a:endParaRPr lang="en-US" altLang="zh-CN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0" indent="0">
              <a:buNone/>
            </a:pPr>
            <a:endParaRPr lang="zh-CN" alt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6155F2C-2963-42F3-9368-D32B090C92EE}"/>
              </a:ext>
            </a:extLst>
          </p:cNvPr>
          <p:cNvGrpSpPr>
            <a:grpSpLocks/>
          </p:cNvGrpSpPr>
          <p:nvPr/>
        </p:nvGrpSpPr>
        <p:grpSpPr bwMode="auto">
          <a:xfrm>
            <a:off x="7366745" y="1247379"/>
            <a:ext cx="6334799" cy="741030"/>
            <a:chOff x="0" y="-33"/>
            <a:chExt cx="10091" cy="1280"/>
          </a:xfrm>
          <a:noFill/>
        </p:grpSpPr>
        <p:sp>
          <p:nvSpPr>
            <p:cNvPr id="6" name="圆角矩形 5124">
              <a:extLst>
                <a:ext uri="{FF2B5EF4-FFF2-40B4-BE49-F238E27FC236}">
                  <a16:creationId xmlns:a16="http://schemas.microsoft.com/office/drawing/2014/main" id="{E4EFA8B9-55E3-469F-93F2-2FDA1592B4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1" y="-33"/>
              <a:ext cx="8730" cy="1260"/>
            </a:xfrm>
            <a:prstGeom prst="roundRect">
              <a:avLst>
                <a:gd name="adj" fmla="val 13028"/>
              </a:avLst>
            </a:prstGeom>
            <a:grp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lnSpc>
                  <a:spcPct val="120000"/>
                </a:lnSpc>
              </a:pPr>
              <a:r>
                <a:rPr lang="zh-CN" altLang="en-US" sz="2800" b="1" i="1" dirty="0">
                  <a:solidFill>
                    <a:schemeClr val="bg1"/>
                  </a:solidFill>
                </a:rPr>
                <a:t>项目介绍</a:t>
              </a:r>
              <a:endParaRPr lang="zh-CN" altLang="en-US" b="1" dirty="0"/>
            </a:p>
          </p:txBody>
        </p:sp>
        <p:grpSp>
          <p:nvGrpSpPr>
            <p:cNvPr id="7" name="组合 5126">
              <a:extLst>
                <a:ext uri="{FF2B5EF4-FFF2-40B4-BE49-F238E27FC236}">
                  <a16:creationId xmlns:a16="http://schemas.microsoft.com/office/drawing/2014/main" id="{96E17A21-0AD7-4FFC-AF0E-ED0E7A2765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1247" cy="1247"/>
              <a:chOff x="0" y="0"/>
              <a:chExt cx="499" cy="499"/>
            </a:xfrm>
            <a:grpFill/>
          </p:grpSpPr>
          <p:sp>
            <p:nvSpPr>
              <p:cNvPr id="8" name="圆角矩形 5127">
                <a:extLst>
                  <a:ext uri="{FF2B5EF4-FFF2-40B4-BE49-F238E27FC236}">
                    <a16:creationId xmlns:a16="http://schemas.microsoft.com/office/drawing/2014/main" id="{35BDACB1-5125-4290-9F4A-D2815D5CF0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499" cy="499"/>
              </a:xfrm>
              <a:prstGeom prst="roundRect">
                <a:avLst>
                  <a:gd name="adj" fmla="val 13028"/>
                </a:avLst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" name="矩形 5128">
                <a:extLst>
                  <a:ext uri="{FF2B5EF4-FFF2-40B4-BE49-F238E27FC236}">
                    <a16:creationId xmlns:a16="http://schemas.microsoft.com/office/drawing/2014/main" id="{C9099EB8-529A-4916-BE1B-85D6D86049A2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160" y="135"/>
                <a:ext cx="135" cy="228"/>
              </a:xfrm>
              <a:prstGeom prst="rect">
                <a:avLst/>
              </a:prstGeom>
              <a:grpFill/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 spc="-70">
                    <a:ln w="9525">
                      <a:noFill/>
                      <a:round/>
                      <a:headEnd/>
                      <a:tailEnd/>
                    </a:ln>
                    <a:solidFill>
                      <a:schemeClr val="hlink"/>
                    </a:solidFill>
                    <a:latin typeface="Arial Black"/>
                  </a:rPr>
                  <a:t>1</a:t>
                </a:r>
                <a:endParaRPr lang="zh-CN" altLang="en-US" sz="1400" kern="10" spc="-70">
                  <a:ln w="9525">
                    <a:noFill/>
                    <a:round/>
                    <a:headEnd/>
                    <a:tailEnd/>
                  </a:ln>
                  <a:solidFill>
                    <a:schemeClr val="hlink"/>
                  </a:solidFill>
                  <a:latin typeface="Arial Black"/>
                </a:endParaRPr>
              </a:p>
            </p:txBody>
          </p:sp>
          <p:sp>
            <p:nvSpPr>
              <p:cNvPr id="10" name="圆角矩形 5129">
                <a:extLst>
                  <a:ext uri="{FF2B5EF4-FFF2-40B4-BE49-F238E27FC236}">
                    <a16:creationId xmlns:a16="http://schemas.microsoft.com/office/drawing/2014/main" id="{0EB881BC-AEC3-4DA9-8E00-8A173D575C49}"/>
                  </a:ext>
                </a:extLst>
              </p:cNvPr>
              <p:cNvSpPr/>
              <p:nvPr/>
            </p:nvSpPr>
            <p:spPr>
              <a:xfrm>
                <a:off x="23" y="23"/>
                <a:ext cx="453" cy="204"/>
              </a:xfrm>
              <a:prstGeom prst="roundRect">
                <a:avLst>
                  <a:gd name="adj" fmla="val 25981"/>
                </a:avLst>
              </a:prstGeom>
              <a:grpFill/>
              <a:ln w="9525"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</p:grp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5EE0254-4CC8-4169-9EF5-1CCE3A6D2ED8}"/>
              </a:ext>
            </a:extLst>
          </p:cNvPr>
          <p:cNvGrpSpPr>
            <a:grpSpLocks/>
          </p:cNvGrpSpPr>
          <p:nvPr/>
        </p:nvGrpSpPr>
        <p:grpSpPr bwMode="auto">
          <a:xfrm>
            <a:off x="7402472" y="2210919"/>
            <a:ext cx="6227750" cy="733955"/>
            <a:chOff x="0" y="-63"/>
            <a:chExt cx="9919" cy="1311"/>
          </a:xfrm>
          <a:noFill/>
        </p:grpSpPr>
        <p:sp>
          <p:nvSpPr>
            <p:cNvPr id="18" name="圆角矩形 5140">
              <a:extLst>
                <a:ext uri="{FF2B5EF4-FFF2-40B4-BE49-F238E27FC236}">
                  <a16:creationId xmlns:a16="http://schemas.microsoft.com/office/drawing/2014/main" id="{CE7138DB-46E7-4BCA-B787-4C256F72D1A3}"/>
                </a:ext>
              </a:extLst>
            </p:cNvPr>
            <p:cNvSpPr/>
            <p:nvPr/>
          </p:nvSpPr>
          <p:spPr>
            <a:xfrm>
              <a:off x="1189" y="-63"/>
              <a:ext cx="8730" cy="1248"/>
            </a:xfrm>
            <a:prstGeom prst="roundRect">
              <a:avLst>
                <a:gd name="adj" fmla="val 13028"/>
              </a:avLst>
            </a:prstGeom>
            <a:grpFill/>
            <a:ln w="9525">
              <a:noFill/>
            </a:ln>
          </p:spPr>
          <p:txBody>
            <a:bodyPr wrap="none" anchor="ctr"/>
            <a:lstStyle/>
            <a:p>
              <a:pPr latinLnBrk="1">
                <a:lnSpc>
                  <a:spcPct val="120000"/>
                </a:lnSpc>
                <a:defRPr/>
              </a:pPr>
              <a:r>
                <a:rPr lang="zh-CN" altLang="en-US" sz="2800" b="1" i="1" dirty="0">
                  <a:solidFill>
                    <a:schemeClr val="bg1"/>
                  </a:solidFill>
                  <a:cs typeface="+mn-ea"/>
                  <a:sym typeface="+mn-ea"/>
                </a:rPr>
                <a:t>技术支撑</a:t>
              </a:r>
              <a:endParaRPr lang="zh-CN" b="1" dirty="0"/>
            </a:p>
          </p:txBody>
        </p:sp>
        <p:grpSp>
          <p:nvGrpSpPr>
            <p:cNvPr id="19" name="组合 5142">
              <a:extLst>
                <a:ext uri="{FF2B5EF4-FFF2-40B4-BE49-F238E27FC236}">
                  <a16:creationId xmlns:a16="http://schemas.microsoft.com/office/drawing/2014/main" id="{990E2EC5-BAEA-41AF-A93F-C51EC7D94A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1247" cy="1248"/>
              <a:chOff x="0" y="0"/>
              <a:chExt cx="499" cy="499"/>
            </a:xfrm>
            <a:grpFill/>
          </p:grpSpPr>
          <p:sp>
            <p:nvSpPr>
              <p:cNvPr id="20" name="圆角矩形 5143">
                <a:extLst>
                  <a:ext uri="{FF2B5EF4-FFF2-40B4-BE49-F238E27FC236}">
                    <a16:creationId xmlns:a16="http://schemas.microsoft.com/office/drawing/2014/main" id="{ABFD3E58-40FB-474F-8C87-DB1DD4E2A9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499" cy="499"/>
              </a:xfrm>
              <a:prstGeom prst="roundRect">
                <a:avLst>
                  <a:gd name="adj" fmla="val 14227"/>
                </a:avLst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矩形 5144">
                <a:extLst>
                  <a:ext uri="{FF2B5EF4-FFF2-40B4-BE49-F238E27FC236}">
                    <a16:creationId xmlns:a16="http://schemas.microsoft.com/office/drawing/2014/main" id="{5319E877-6114-4F64-83C6-ADF801DC44BC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160" y="135"/>
                <a:ext cx="180" cy="228"/>
              </a:xfrm>
              <a:prstGeom prst="rect">
                <a:avLst/>
              </a:prstGeom>
              <a:grpFill/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 spc="-70" dirty="0">
                    <a:ln w="9525">
                      <a:noFill/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Arial Black"/>
                  </a:rPr>
                  <a:t>2</a:t>
                </a:r>
                <a:endParaRPr lang="zh-CN" altLang="en-US" sz="1400" kern="10" spc="-70" dirty="0">
                  <a:ln w="9525">
                    <a:noFill/>
                    <a:round/>
                    <a:headEnd/>
                    <a:tailEnd/>
                  </a:ln>
                  <a:solidFill>
                    <a:schemeClr val="bg1"/>
                  </a:solidFill>
                  <a:latin typeface="Arial Black"/>
                </a:endParaRPr>
              </a:p>
            </p:txBody>
          </p:sp>
          <p:sp>
            <p:nvSpPr>
              <p:cNvPr id="22" name="圆角矩形 5145">
                <a:extLst>
                  <a:ext uri="{FF2B5EF4-FFF2-40B4-BE49-F238E27FC236}">
                    <a16:creationId xmlns:a16="http://schemas.microsoft.com/office/drawing/2014/main" id="{05A4103C-3F1F-4061-AFF6-2291603C28A7}"/>
                  </a:ext>
                </a:extLst>
              </p:cNvPr>
              <p:cNvSpPr/>
              <p:nvPr/>
            </p:nvSpPr>
            <p:spPr>
              <a:xfrm>
                <a:off x="23" y="21"/>
                <a:ext cx="453" cy="204"/>
              </a:xfrm>
              <a:prstGeom prst="roundRect">
                <a:avLst>
                  <a:gd name="adj" fmla="val 25981"/>
                </a:avLst>
              </a:prstGeom>
              <a:grpFill/>
              <a:ln w="9525"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A27A0ABB-213D-4E27-BCB3-FAF8BE6842B2}"/>
              </a:ext>
            </a:extLst>
          </p:cNvPr>
          <p:cNvGrpSpPr/>
          <p:nvPr/>
        </p:nvGrpSpPr>
        <p:grpSpPr>
          <a:xfrm>
            <a:off x="7399691" y="3221785"/>
            <a:ext cx="6264164" cy="750033"/>
            <a:chOff x="5580993" y="3574623"/>
            <a:chExt cx="6156815" cy="655796"/>
          </a:xfrm>
        </p:grpSpPr>
        <p:grpSp>
          <p:nvGrpSpPr>
            <p:cNvPr id="25" name="组合 5150">
              <a:extLst>
                <a:ext uri="{FF2B5EF4-FFF2-40B4-BE49-F238E27FC236}">
                  <a16:creationId xmlns:a16="http://schemas.microsoft.com/office/drawing/2014/main" id="{089C46E2-51A5-4592-BF90-551BE80853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80993" y="3596380"/>
              <a:ext cx="769525" cy="634039"/>
              <a:chOff x="0" y="0"/>
              <a:chExt cx="499" cy="499"/>
            </a:xfrm>
            <a:noFill/>
          </p:grpSpPr>
          <p:sp>
            <p:nvSpPr>
              <p:cNvPr id="26" name="圆角矩形 5151">
                <a:extLst>
                  <a:ext uri="{FF2B5EF4-FFF2-40B4-BE49-F238E27FC236}">
                    <a16:creationId xmlns:a16="http://schemas.microsoft.com/office/drawing/2014/main" id="{768C52E2-FA4F-4DB0-8C5F-10795CC4F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499" cy="499"/>
              </a:xfrm>
              <a:prstGeom prst="roundRect">
                <a:avLst>
                  <a:gd name="adj" fmla="val 14227"/>
                </a:avLst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" name="矩形 5152">
                <a:extLst>
                  <a:ext uri="{FF2B5EF4-FFF2-40B4-BE49-F238E27FC236}">
                    <a16:creationId xmlns:a16="http://schemas.microsoft.com/office/drawing/2014/main" id="{37743C6F-10B7-4C35-8C7A-C7AA80938C88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160" y="135"/>
                <a:ext cx="180" cy="228"/>
              </a:xfrm>
              <a:prstGeom prst="rect">
                <a:avLst/>
              </a:prstGeom>
              <a:grpFill/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 spc="-70" dirty="0">
                    <a:ln w="9525">
                      <a:noFill/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Arial Black"/>
                  </a:rPr>
                  <a:t>3</a:t>
                </a:r>
                <a:endParaRPr lang="zh-CN" altLang="en-US" sz="1400" kern="10" spc="-70" dirty="0">
                  <a:ln w="9525">
                    <a:noFill/>
                    <a:round/>
                    <a:headEnd/>
                    <a:tailEnd/>
                  </a:ln>
                  <a:solidFill>
                    <a:schemeClr val="bg1"/>
                  </a:solidFill>
                  <a:latin typeface="Arial Black"/>
                </a:endParaRPr>
              </a:p>
            </p:txBody>
          </p:sp>
          <p:sp>
            <p:nvSpPr>
              <p:cNvPr id="28" name="圆角矩形 5153">
                <a:extLst>
                  <a:ext uri="{FF2B5EF4-FFF2-40B4-BE49-F238E27FC236}">
                    <a16:creationId xmlns:a16="http://schemas.microsoft.com/office/drawing/2014/main" id="{D0AE070B-483A-4325-8AF7-DCBFF93C515A}"/>
                  </a:ext>
                </a:extLst>
              </p:cNvPr>
              <p:cNvSpPr/>
              <p:nvPr/>
            </p:nvSpPr>
            <p:spPr>
              <a:xfrm>
                <a:off x="23" y="23"/>
                <a:ext cx="453" cy="204"/>
              </a:xfrm>
              <a:prstGeom prst="roundRect">
                <a:avLst>
                  <a:gd name="adj" fmla="val 25981"/>
                </a:avLst>
              </a:prstGeom>
              <a:grpFill/>
              <a:ln w="9525"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30" name="圆角矩形 3">
              <a:extLst>
                <a:ext uri="{FF2B5EF4-FFF2-40B4-BE49-F238E27FC236}">
                  <a16:creationId xmlns:a16="http://schemas.microsoft.com/office/drawing/2014/main" id="{80DB66BC-ACAB-433B-BE56-D7A49F28569A}"/>
                </a:ext>
              </a:extLst>
            </p:cNvPr>
            <p:cNvSpPr/>
            <p:nvPr/>
          </p:nvSpPr>
          <p:spPr bwMode="auto">
            <a:xfrm>
              <a:off x="6350518" y="3574623"/>
              <a:ext cx="5387290" cy="604871"/>
            </a:xfrm>
            <a:prstGeom prst="roundRect">
              <a:avLst>
                <a:gd name="adj" fmla="val 11824"/>
              </a:avLst>
            </a:prstGeom>
            <a:noFill/>
            <a:ln w="9525">
              <a:noFill/>
            </a:ln>
          </p:spPr>
          <p:txBody>
            <a:bodyPr anchor="ctr"/>
            <a:lstStyle/>
            <a:p>
              <a:pPr latinLnBrk="1">
                <a:lnSpc>
                  <a:spcPct val="120000"/>
                </a:lnSpc>
                <a:defRPr/>
              </a:pPr>
              <a:r>
                <a:rPr lang="zh-CN" altLang="en-US" sz="2800" b="1" i="1" dirty="0">
                  <a:solidFill>
                    <a:schemeClr val="bg1"/>
                  </a:solidFill>
                  <a:cs typeface="+mn-ea"/>
                  <a:sym typeface="+mn-ea"/>
                </a:rPr>
                <a:t>数据库设计</a:t>
              </a:r>
              <a:endParaRPr lang="zh-CN" sz="2000" b="1" dirty="0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AA18D5EB-E836-4D0A-BB75-B7D23F824B4F}"/>
              </a:ext>
            </a:extLst>
          </p:cNvPr>
          <p:cNvGrpSpPr/>
          <p:nvPr/>
        </p:nvGrpSpPr>
        <p:grpSpPr>
          <a:xfrm>
            <a:off x="7399689" y="4156963"/>
            <a:ext cx="6264166" cy="725151"/>
            <a:chOff x="5580993" y="4480391"/>
            <a:chExt cx="6156817" cy="634040"/>
          </a:xfrm>
        </p:grpSpPr>
        <p:grpSp>
          <p:nvGrpSpPr>
            <p:cNvPr id="31" name="组合 5">
              <a:extLst>
                <a:ext uri="{FF2B5EF4-FFF2-40B4-BE49-F238E27FC236}">
                  <a16:creationId xmlns:a16="http://schemas.microsoft.com/office/drawing/2014/main" id="{D4B361B3-585D-402C-9501-DFDEC5B554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80993" y="4508101"/>
              <a:ext cx="769525" cy="604871"/>
              <a:chOff x="0" y="0"/>
              <a:chExt cx="499" cy="499"/>
            </a:xfrm>
            <a:noFill/>
          </p:grpSpPr>
          <p:sp>
            <p:nvSpPr>
              <p:cNvPr id="32" name="圆角矩形 6">
                <a:extLst>
                  <a:ext uri="{FF2B5EF4-FFF2-40B4-BE49-F238E27FC236}">
                    <a16:creationId xmlns:a16="http://schemas.microsoft.com/office/drawing/2014/main" id="{2FACFBA9-3EC0-4858-8B1C-FFF0974EB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499" cy="499"/>
              </a:xfrm>
              <a:prstGeom prst="roundRect">
                <a:avLst>
                  <a:gd name="adj" fmla="val 14227"/>
                </a:avLst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矩形 7">
                <a:extLst>
                  <a:ext uri="{FF2B5EF4-FFF2-40B4-BE49-F238E27FC236}">
                    <a16:creationId xmlns:a16="http://schemas.microsoft.com/office/drawing/2014/main" id="{5D30398E-4EA0-48B2-92B3-CC3EF573A296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160" y="135"/>
                <a:ext cx="180" cy="228"/>
              </a:xfrm>
              <a:prstGeom prst="rect">
                <a:avLst/>
              </a:prstGeom>
              <a:grpFill/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 spc="-70" dirty="0">
                    <a:ln w="9525">
                      <a:noFill/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Arial Black"/>
                  </a:rPr>
                  <a:t>4</a:t>
                </a:r>
                <a:endParaRPr lang="zh-CN" altLang="en-US" sz="1400" kern="10" spc="-70" dirty="0">
                  <a:ln w="9525">
                    <a:noFill/>
                    <a:round/>
                    <a:headEnd/>
                    <a:tailEnd/>
                  </a:ln>
                  <a:solidFill>
                    <a:schemeClr val="bg1"/>
                  </a:solidFill>
                  <a:latin typeface="Arial Black"/>
                </a:endParaRPr>
              </a:p>
            </p:txBody>
          </p:sp>
          <p:sp>
            <p:nvSpPr>
              <p:cNvPr id="34" name="圆角矩形 8">
                <a:extLst>
                  <a:ext uri="{FF2B5EF4-FFF2-40B4-BE49-F238E27FC236}">
                    <a16:creationId xmlns:a16="http://schemas.microsoft.com/office/drawing/2014/main" id="{7A4E6F19-3F77-4EED-85B5-B76047DD3C0C}"/>
                  </a:ext>
                </a:extLst>
              </p:cNvPr>
              <p:cNvSpPr/>
              <p:nvPr/>
            </p:nvSpPr>
            <p:spPr>
              <a:xfrm>
                <a:off x="23" y="23"/>
                <a:ext cx="453" cy="204"/>
              </a:xfrm>
              <a:prstGeom prst="roundRect">
                <a:avLst>
                  <a:gd name="adj" fmla="val 25981"/>
                </a:avLst>
              </a:prstGeom>
              <a:grpFill/>
              <a:ln w="9525"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36" name="圆角矩形 11">
              <a:extLst>
                <a:ext uri="{FF2B5EF4-FFF2-40B4-BE49-F238E27FC236}">
                  <a16:creationId xmlns:a16="http://schemas.microsoft.com/office/drawing/2014/main" id="{F14BA2E8-534C-4DE8-A2AA-9A0A8DF2A86E}"/>
                </a:ext>
              </a:extLst>
            </p:cNvPr>
            <p:cNvSpPr/>
            <p:nvPr/>
          </p:nvSpPr>
          <p:spPr bwMode="auto">
            <a:xfrm>
              <a:off x="6350518" y="4480391"/>
              <a:ext cx="5387292" cy="634040"/>
            </a:xfrm>
            <a:prstGeom prst="roundRect">
              <a:avLst>
                <a:gd name="adj" fmla="val 11824"/>
              </a:avLst>
            </a:prstGeom>
            <a:noFill/>
            <a:ln w="9525">
              <a:noFill/>
            </a:ln>
          </p:spPr>
          <p:txBody>
            <a:bodyPr anchor="ctr"/>
            <a:lstStyle/>
            <a:p>
              <a:pPr latinLnBrk="1">
                <a:lnSpc>
                  <a:spcPct val="120000"/>
                </a:lnSpc>
                <a:defRPr/>
              </a:pPr>
              <a:r>
                <a:rPr lang="zh-CN" altLang="en-US" sz="2800" b="1" i="1" dirty="0">
                  <a:solidFill>
                    <a:schemeClr val="bg1"/>
                  </a:solidFill>
                  <a:cs typeface="+mn-ea"/>
                  <a:sym typeface="+mn-ea"/>
                </a:rPr>
                <a:t>功能展示</a:t>
              </a:r>
              <a:endParaRPr lang="en-US" altLang="zh-CN" sz="2800" b="1" i="1" dirty="0">
                <a:solidFill>
                  <a:schemeClr val="bg1"/>
                </a:solidFill>
                <a:cs typeface="+mn-ea"/>
                <a:sym typeface="+mn-ea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F3371904-FFF4-4B21-A1A0-B54A0322E2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47" t="8872" r="19525" b="14485"/>
          <a:stretch/>
        </p:blipFill>
        <p:spPr>
          <a:xfrm>
            <a:off x="418744" y="2125741"/>
            <a:ext cx="3738880" cy="3484880"/>
          </a:xfrm>
          <a:prstGeom prst="rect">
            <a:avLst/>
          </a:prstGeom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id="{0880657D-9273-426B-8549-CCBA2D5330E4}"/>
              </a:ext>
            </a:extLst>
          </p:cNvPr>
          <p:cNvGrpSpPr/>
          <p:nvPr/>
        </p:nvGrpSpPr>
        <p:grpSpPr>
          <a:xfrm>
            <a:off x="7437378" y="5130657"/>
            <a:ext cx="6264166" cy="725151"/>
            <a:chOff x="5580993" y="4480391"/>
            <a:chExt cx="6156817" cy="634040"/>
          </a:xfrm>
        </p:grpSpPr>
        <p:grpSp>
          <p:nvGrpSpPr>
            <p:cNvPr id="37" name="组合 5">
              <a:extLst>
                <a:ext uri="{FF2B5EF4-FFF2-40B4-BE49-F238E27FC236}">
                  <a16:creationId xmlns:a16="http://schemas.microsoft.com/office/drawing/2014/main" id="{67222059-2676-42B1-B334-15FB87A172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80993" y="4508101"/>
              <a:ext cx="769525" cy="604871"/>
              <a:chOff x="0" y="0"/>
              <a:chExt cx="499" cy="499"/>
            </a:xfrm>
            <a:noFill/>
          </p:grpSpPr>
          <p:sp>
            <p:nvSpPr>
              <p:cNvPr id="39" name="圆角矩形 6">
                <a:extLst>
                  <a:ext uri="{FF2B5EF4-FFF2-40B4-BE49-F238E27FC236}">
                    <a16:creationId xmlns:a16="http://schemas.microsoft.com/office/drawing/2014/main" id="{628C5126-B727-486C-B1AD-945186294C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499" cy="499"/>
              </a:xfrm>
              <a:prstGeom prst="roundRect">
                <a:avLst>
                  <a:gd name="adj" fmla="val 14227"/>
                </a:avLst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矩形 7">
                <a:extLst>
                  <a:ext uri="{FF2B5EF4-FFF2-40B4-BE49-F238E27FC236}">
                    <a16:creationId xmlns:a16="http://schemas.microsoft.com/office/drawing/2014/main" id="{2BB005C5-8ACF-4318-8B0F-A26E869E602F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160" y="135"/>
                <a:ext cx="180" cy="228"/>
              </a:xfrm>
              <a:prstGeom prst="rect">
                <a:avLst/>
              </a:prstGeom>
              <a:grpFill/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1400" kern="10" spc="-70" dirty="0">
                    <a:ln w="9525">
                      <a:noFill/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Arial Black"/>
                  </a:rPr>
                  <a:t>5</a:t>
                </a:r>
                <a:endParaRPr lang="zh-CN" altLang="en-US" sz="1400" kern="10" spc="-70" dirty="0">
                  <a:ln w="9525">
                    <a:noFill/>
                    <a:round/>
                    <a:headEnd/>
                    <a:tailEnd/>
                  </a:ln>
                  <a:solidFill>
                    <a:schemeClr val="bg1"/>
                  </a:solidFill>
                  <a:latin typeface="Arial Black"/>
                </a:endParaRPr>
              </a:p>
            </p:txBody>
          </p:sp>
          <p:sp>
            <p:nvSpPr>
              <p:cNvPr id="42" name="圆角矩形 8">
                <a:extLst>
                  <a:ext uri="{FF2B5EF4-FFF2-40B4-BE49-F238E27FC236}">
                    <a16:creationId xmlns:a16="http://schemas.microsoft.com/office/drawing/2014/main" id="{59A4CA15-18D4-4F65-A0B5-8861A93F752A}"/>
                  </a:ext>
                </a:extLst>
              </p:cNvPr>
              <p:cNvSpPr/>
              <p:nvPr/>
            </p:nvSpPr>
            <p:spPr>
              <a:xfrm>
                <a:off x="23" y="23"/>
                <a:ext cx="453" cy="204"/>
              </a:xfrm>
              <a:prstGeom prst="roundRect">
                <a:avLst>
                  <a:gd name="adj" fmla="val 25981"/>
                </a:avLst>
              </a:prstGeom>
              <a:grpFill/>
              <a:ln w="9525"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38" name="圆角矩形 11">
              <a:extLst>
                <a:ext uri="{FF2B5EF4-FFF2-40B4-BE49-F238E27FC236}">
                  <a16:creationId xmlns:a16="http://schemas.microsoft.com/office/drawing/2014/main" id="{EEBA8489-9E8E-4E43-BFBE-92253AAF9B48}"/>
                </a:ext>
              </a:extLst>
            </p:cNvPr>
            <p:cNvSpPr/>
            <p:nvPr/>
          </p:nvSpPr>
          <p:spPr bwMode="auto">
            <a:xfrm>
              <a:off x="6350518" y="4480391"/>
              <a:ext cx="5387292" cy="634040"/>
            </a:xfrm>
            <a:prstGeom prst="roundRect">
              <a:avLst>
                <a:gd name="adj" fmla="val 11824"/>
              </a:avLst>
            </a:prstGeom>
            <a:noFill/>
            <a:ln w="9525">
              <a:noFill/>
            </a:ln>
          </p:spPr>
          <p:txBody>
            <a:bodyPr anchor="ctr"/>
            <a:lstStyle/>
            <a:p>
              <a:pPr latinLnBrk="1">
                <a:lnSpc>
                  <a:spcPct val="120000"/>
                </a:lnSpc>
                <a:defRPr/>
              </a:pPr>
              <a:r>
                <a:rPr lang="zh-CN" altLang="en-US" sz="2800" b="1" i="1" dirty="0">
                  <a:solidFill>
                    <a:schemeClr val="bg1"/>
                  </a:solidFill>
                  <a:cs typeface="+mn-ea"/>
                  <a:sym typeface="+mn-ea"/>
                </a:rPr>
                <a:t>开发总结</a:t>
              </a:r>
              <a:endParaRPr lang="en-US" altLang="zh-CN" sz="2800" b="1" i="1" dirty="0">
                <a:solidFill>
                  <a:schemeClr val="bg1"/>
                </a:solidFill>
                <a:cs typeface="+mn-ea"/>
                <a:sym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24386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6856">
        <p15:prstTrans prst="prestige"/>
      </p:transition>
    </mc:Choice>
    <mc:Fallback xmlns="">
      <p:transition spd="slow" advTm="68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8000"/>
            <a:lum/>
          </a:blip>
          <a:srcRect/>
          <a:stretch>
            <a:fillRect l="8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ECF634-35E1-4007-A0BC-EBF91C39C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879" y="304800"/>
            <a:ext cx="2965591" cy="970455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项目介绍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0E239C-5AA9-47E8-B7C2-336D9999D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543" y="1517966"/>
            <a:ext cx="3585025" cy="4259603"/>
          </a:xfrm>
        </p:spPr>
        <p:txBody>
          <a:bodyPr>
            <a:normAutofit/>
          </a:bodyPr>
          <a:lstStyle/>
          <a:p>
            <a:pPr marL="0" indent="72000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超市订单管理系统是一个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B/S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架构的信息管理平台，该系统的主要业务需求包括记录并维护某超市的供应商信息，以及该超市与供应商之间的交易订单信息，包括三种角色，系统管理员、经理和普通员工。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D4F0E6-55B0-4E68-AD6B-5F011F1F08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t="3760" r="7719" b="2028"/>
          <a:stretch/>
        </p:blipFill>
        <p:spPr>
          <a:xfrm>
            <a:off x="7098891" y="1080431"/>
            <a:ext cx="4725566" cy="469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84248"/>
      </p:ext>
    </p:extLst>
  </p:cSld>
  <p:clrMapOvr>
    <a:masterClrMapping/>
  </p:clrMapOvr>
  <p:transition spd="slow" advTm="7796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6000"/>
            <a:lum/>
          </a:blip>
          <a:srcRect/>
          <a:stretch>
            <a:fillRect l="5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ECF634-35E1-4007-A0BC-EBF91C39C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879" y="304800"/>
            <a:ext cx="2906597" cy="970455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技术支撑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BEA7761-9048-4987-990B-76546AAC75FD}"/>
              </a:ext>
            </a:extLst>
          </p:cNvPr>
          <p:cNvSpPr/>
          <p:nvPr/>
        </p:nvSpPr>
        <p:spPr>
          <a:xfrm>
            <a:off x="347879" y="1430329"/>
            <a:ext cx="3390672" cy="481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·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数据库类型：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MySQL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数据库</a:t>
            </a:r>
            <a:endParaRPr lang="en-US" altLang="zh-CN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20B40D4-B04A-44F7-983D-AC297AFA0D3D}"/>
              </a:ext>
            </a:extLst>
          </p:cNvPr>
          <p:cNvSpPr/>
          <p:nvPr/>
        </p:nvSpPr>
        <p:spPr>
          <a:xfrm>
            <a:off x="476119" y="3258966"/>
            <a:ext cx="223651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·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编程语言：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Java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EF98DBC-E34A-4A98-936E-71981B6F23E5}"/>
              </a:ext>
            </a:extLst>
          </p:cNvPr>
          <p:cNvSpPr/>
          <p:nvPr/>
        </p:nvSpPr>
        <p:spPr>
          <a:xfrm>
            <a:off x="476119" y="4599020"/>
            <a:ext cx="146706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·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框架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:SSM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D2C856A-BD63-40A6-904F-D6C262D2688E}"/>
              </a:ext>
            </a:extLst>
          </p:cNvPr>
          <p:cNvSpPr/>
          <p:nvPr/>
        </p:nvSpPr>
        <p:spPr>
          <a:xfrm>
            <a:off x="476119" y="5099496"/>
            <a:ext cx="537839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+mn-ea"/>
              </a:rPr>
              <a:t>本系统以</a:t>
            </a:r>
            <a:r>
              <a:rPr lang="en-US" altLang="zh-CN" dirty="0">
                <a:solidFill>
                  <a:schemeClr val="bg2"/>
                </a:solidFill>
                <a:latin typeface="+mn-ea"/>
              </a:rPr>
              <a:t>SSM</a:t>
            </a:r>
            <a:r>
              <a:rPr lang="zh-CN" altLang="en-US" dirty="0">
                <a:solidFill>
                  <a:schemeClr val="bg2"/>
                </a:solidFill>
                <a:latin typeface="+mn-ea"/>
              </a:rPr>
              <a:t>架构作为支撑，该架构由</a:t>
            </a:r>
            <a:r>
              <a:rPr lang="en-US" altLang="zh-CN" dirty="0">
                <a:solidFill>
                  <a:schemeClr val="bg2"/>
                </a:solidFill>
                <a:latin typeface="+mn-ea"/>
              </a:rPr>
              <a:t>Spring MVC</a:t>
            </a:r>
            <a:r>
              <a:rPr lang="zh-CN" altLang="en-US" dirty="0">
                <a:solidFill>
                  <a:schemeClr val="bg2"/>
                </a:solidFill>
                <a:latin typeface="+mn-ea"/>
              </a:rPr>
              <a:t>、</a:t>
            </a:r>
            <a:endParaRPr lang="en-US" altLang="zh-CN" dirty="0">
              <a:solidFill>
                <a:schemeClr val="bg2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bg2"/>
                </a:solidFill>
                <a:latin typeface="+mn-ea"/>
              </a:rPr>
              <a:t>Spring</a:t>
            </a:r>
            <a:r>
              <a:rPr lang="zh-CN" altLang="en-US" dirty="0">
                <a:solidFill>
                  <a:schemeClr val="bg2"/>
                </a:solidFill>
                <a:latin typeface="+mn-ea"/>
              </a:rPr>
              <a:t>和</a:t>
            </a:r>
            <a:r>
              <a:rPr lang="en-US" altLang="zh-CN" dirty="0" err="1">
                <a:solidFill>
                  <a:schemeClr val="bg2"/>
                </a:solidFill>
                <a:latin typeface="+mn-ea"/>
              </a:rPr>
              <a:t>MyBatis</a:t>
            </a:r>
            <a:r>
              <a:rPr lang="zh-CN" altLang="en-US" dirty="0">
                <a:solidFill>
                  <a:schemeClr val="bg2"/>
                </a:solidFill>
                <a:latin typeface="+mn-ea"/>
              </a:rPr>
              <a:t>三个开源框架整合而成。</a:t>
            </a:r>
            <a:endParaRPr lang="en-US" altLang="zh-CN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F9B0E99-6B8B-44AD-978F-9EF2929B9A3F}"/>
              </a:ext>
            </a:extLst>
          </p:cNvPr>
          <p:cNvSpPr/>
          <p:nvPr/>
        </p:nvSpPr>
        <p:spPr>
          <a:xfrm>
            <a:off x="347879" y="371756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dirty="0">
                <a:solidFill>
                  <a:schemeClr val="bg2"/>
                </a:solidFill>
              </a:rPr>
              <a:t>系统使用的开发语言是</a:t>
            </a:r>
            <a:r>
              <a:rPr lang="en-US" altLang="zh-CN" dirty="0">
                <a:solidFill>
                  <a:schemeClr val="bg2"/>
                </a:solidFill>
              </a:rPr>
              <a:t>Java</a:t>
            </a:r>
            <a:r>
              <a:rPr lang="zh-CN" altLang="zh-CN" dirty="0">
                <a:solidFill>
                  <a:schemeClr val="bg2"/>
                </a:solidFill>
              </a:rPr>
              <a:t>。</a:t>
            </a:r>
            <a:r>
              <a:rPr lang="en-US" altLang="zh-CN" dirty="0">
                <a:solidFill>
                  <a:schemeClr val="bg2"/>
                </a:solidFill>
              </a:rPr>
              <a:t>Java</a:t>
            </a:r>
            <a:r>
              <a:rPr lang="zh-CN" altLang="en-US" dirty="0">
                <a:solidFill>
                  <a:schemeClr val="bg2"/>
                </a:solidFill>
              </a:rPr>
              <a:t>可以编写桌面应用程序、</a:t>
            </a:r>
            <a:r>
              <a:rPr lang="en-US" altLang="zh-CN" dirty="0">
                <a:solidFill>
                  <a:schemeClr val="bg2"/>
                </a:solidFill>
              </a:rPr>
              <a:t>Web</a:t>
            </a:r>
            <a:r>
              <a:rPr lang="zh-CN" altLang="en-US" dirty="0">
                <a:solidFill>
                  <a:schemeClr val="bg2"/>
                </a:solidFill>
              </a:rPr>
              <a:t>应用程序、分布式应用程序等，是一种高级编程语言。</a:t>
            </a:r>
            <a:endParaRPr lang="en-US" altLang="zh-CN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5D9FF67-C41B-49E3-8A91-72E92FB4CB19}"/>
              </a:ext>
            </a:extLst>
          </p:cNvPr>
          <p:cNvSpPr/>
          <p:nvPr/>
        </p:nvSpPr>
        <p:spPr>
          <a:xfrm>
            <a:off x="347879" y="1928620"/>
            <a:ext cx="6096000" cy="128400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dirty="0">
                <a:solidFill>
                  <a:schemeClr val="bg2"/>
                </a:solidFill>
              </a:rPr>
              <a:t>本系统使用的数据库管理系统是</a:t>
            </a:r>
            <a:r>
              <a:rPr lang="en-US" altLang="zh-CN" dirty="0">
                <a:solidFill>
                  <a:schemeClr val="bg2"/>
                </a:solidFill>
              </a:rPr>
              <a:t>MySQL Community</a:t>
            </a:r>
            <a:r>
              <a:rPr lang="zh-CN" altLang="zh-CN" dirty="0">
                <a:solidFill>
                  <a:schemeClr val="bg2"/>
                </a:solidFill>
              </a:rPr>
              <a:t>。</a:t>
            </a:r>
            <a:r>
              <a:rPr lang="en-US" altLang="zh-CN" dirty="0">
                <a:solidFill>
                  <a:schemeClr val="bg2"/>
                </a:solidFill>
              </a:rPr>
              <a:t>MySQL</a:t>
            </a:r>
            <a:r>
              <a:rPr lang="zh-CN" altLang="zh-CN" dirty="0">
                <a:solidFill>
                  <a:schemeClr val="bg2"/>
                </a:solidFill>
              </a:rPr>
              <a:t>是一个关系型数据库管理系统，系统中的数据库以及数据库中的所有关系模式都使用</a:t>
            </a:r>
            <a:r>
              <a:rPr lang="en-US" altLang="zh-CN" dirty="0">
                <a:solidFill>
                  <a:schemeClr val="bg2"/>
                </a:solidFill>
              </a:rPr>
              <a:t>MySQL</a:t>
            </a:r>
            <a:r>
              <a:rPr lang="zh-CN" altLang="zh-CN" dirty="0">
                <a:solidFill>
                  <a:schemeClr val="bg2"/>
                </a:solidFill>
              </a:rPr>
              <a:t>进行处理。</a:t>
            </a:r>
            <a:endParaRPr lang="en-US" altLang="zh-CN" dirty="0">
              <a:solidFill>
                <a:schemeClr val="bg2"/>
              </a:solidFill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0677911"/>
      </p:ext>
    </p:extLst>
  </p:cSld>
  <p:clrMapOvr>
    <a:masterClrMapping/>
  </p:clrMapOvr>
  <p:transition spd="slow" advTm="8513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6D8BA7C-27D9-4AF6-9605-B63B99D248AA}"/>
              </a:ext>
            </a:extLst>
          </p:cNvPr>
          <p:cNvSpPr txBox="1">
            <a:spLocks/>
          </p:cNvSpPr>
          <p:nvPr/>
        </p:nvSpPr>
        <p:spPr>
          <a:xfrm>
            <a:off x="347879" y="304800"/>
            <a:ext cx="3555527" cy="97045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数据库设计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CAEAC00-ECDC-498F-B89E-27B2E1371A4F}"/>
              </a:ext>
            </a:extLst>
          </p:cNvPr>
          <p:cNvSpPr txBox="1">
            <a:spLocks/>
          </p:cNvSpPr>
          <p:nvPr/>
        </p:nvSpPr>
        <p:spPr>
          <a:xfrm>
            <a:off x="937815" y="1167101"/>
            <a:ext cx="3122908" cy="72069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3.1 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数据库表结构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6635865-1ACF-4BCA-B9AB-F4917F1A1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326" y="267929"/>
            <a:ext cx="5150795" cy="632214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BF854A3-3CF0-4B3F-939D-4F2046476CC7}"/>
              </a:ext>
            </a:extLst>
          </p:cNvPr>
          <p:cNvSpPr txBox="1"/>
          <p:nvPr/>
        </p:nvSpPr>
        <p:spPr>
          <a:xfrm>
            <a:off x="937815" y="2137556"/>
            <a:ext cx="1851789" cy="3059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（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1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）用户表</a:t>
            </a:r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（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2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）订单表</a:t>
            </a:r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（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）供应商表</a:t>
            </a:r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（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4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）角色表</a:t>
            </a:r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（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5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）地址表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1232073"/>
      </p:ext>
    </p:extLst>
  </p:cSld>
  <p:clrMapOvr>
    <a:masterClrMapping/>
  </p:clrMapOvr>
  <p:transition spd="slow" advTm="5069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D00458-944C-4923-AF10-22C6EF241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7815" y="3181246"/>
            <a:ext cx="10615285" cy="2012376"/>
          </a:xfrm>
          <a:noFill/>
        </p:spPr>
        <p:txBody>
          <a:bodyPr>
            <a:normAutofit/>
          </a:bodyPr>
          <a:lstStyle/>
          <a:p>
            <a:pPr marL="0" indent="7200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数据库连接利用了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SSM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框架的底层的</a:t>
            </a:r>
            <a:r>
              <a:rPr lang="en-US" altLang="zh-CN" dirty="0" err="1">
                <a:solidFill>
                  <a:schemeClr val="bg1"/>
                </a:solidFill>
              </a:rPr>
              <a:t>MyBatis</a:t>
            </a:r>
            <a:r>
              <a:rPr lang="zh-CN" altLang="en-US" dirty="0">
                <a:solidFill>
                  <a:schemeClr val="bg1"/>
                </a:solidFill>
              </a:rPr>
              <a:t>，它</a:t>
            </a:r>
            <a:r>
              <a:rPr lang="zh-CN" altLang="zh-CN" dirty="0">
                <a:solidFill>
                  <a:schemeClr val="bg1"/>
                </a:solidFill>
              </a:rPr>
              <a:t>是一个优秀的数据持久层架构，用于建立实体类与</a:t>
            </a:r>
            <a:r>
              <a:rPr lang="en-US" altLang="zh-CN" dirty="0">
                <a:solidFill>
                  <a:schemeClr val="bg1"/>
                </a:solidFill>
              </a:rPr>
              <a:t>MySQL</a:t>
            </a:r>
            <a:r>
              <a:rPr lang="zh-CN" altLang="zh-CN" dirty="0">
                <a:solidFill>
                  <a:schemeClr val="bg1"/>
                </a:solidFill>
              </a:rPr>
              <a:t>之间映射关系。其性能优越，并且小巧。本系统的持久层选用</a:t>
            </a:r>
            <a:r>
              <a:rPr lang="en-US" altLang="zh-CN" dirty="0" err="1">
                <a:solidFill>
                  <a:schemeClr val="bg1"/>
                </a:solidFill>
              </a:rPr>
              <a:t>MyBatis</a:t>
            </a:r>
            <a:r>
              <a:rPr lang="zh-CN" altLang="zh-CN" dirty="0">
                <a:solidFill>
                  <a:schemeClr val="bg1"/>
                </a:solidFill>
              </a:rPr>
              <a:t>框架，以实现数据持久化、封装数据库连接等操作。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B31C07C9-A293-4F16-A494-BE3631ED8642}"/>
              </a:ext>
            </a:extLst>
          </p:cNvPr>
          <p:cNvSpPr txBox="1">
            <a:spLocks/>
          </p:cNvSpPr>
          <p:nvPr/>
        </p:nvSpPr>
        <p:spPr>
          <a:xfrm>
            <a:off x="347879" y="304800"/>
            <a:ext cx="3194107" cy="97045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数据库设计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20130DBF-651A-4A5B-A780-AE8BB439ECE1}"/>
              </a:ext>
            </a:extLst>
          </p:cNvPr>
          <p:cNvSpPr txBox="1">
            <a:spLocks/>
          </p:cNvSpPr>
          <p:nvPr/>
        </p:nvSpPr>
        <p:spPr>
          <a:xfrm>
            <a:off x="937815" y="1167101"/>
            <a:ext cx="3122908" cy="72069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3.2 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数据库连接方式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74FF2D8-E180-4186-9599-97D17018A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457" y="521259"/>
            <a:ext cx="6843643" cy="201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77303"/>
      </p:ext>
    </p:extLst>
  </p:cSld>
  <p:clrMapOvr>
    <a:masterClrMapping/>
  </p:clrMapOvr>
  <p:transition spd="slow" advTm="7443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3BB30B-A052-4485-AE3D-EE718F5426C0}"/>
              </a:ext>
            </a:extLst>
          </p:cNvPr>
          <p:cNvSpPr txBox="1">
            <a:spLocks/>
          </p:cNvSpPr>
          <p:nvPr/>
        </p:nvSpPr>
        <p:spPr>
          <a:xfrm>
            <a:off x="347879" y="304800"/>
            <a:ext cx="3194107" cy="97045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</a:t>
            </a: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功能展示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b="16252"/>
          <a:stretch/>
        </p:blipFill>
        <p:spPr>
          <a:xfrm>
            <a:off x="1106903" y="1770863"/>
            <a:ext cx="9868991" cy="4240021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20130DBF-651A-4A5B-A780-AE8BB439ECE1}"/>
              </a:ext>
            </a:extLst>
          </p:cNvPr>
          <p:cNvSpPr txBox="1">
            <a:spLocks/>
          </p:cNvSpPr>
          <p:nvPr/>
        </p:nvSpPr>
        <p:spPr>
          <a:xfrm>
            <a:off x="1106903" y="1050170"/>
            <a:ext cx="4600877" cy="72069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超市订单管理系统登录界面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20130DBF-651A-4A5B-A780-AE8BB439ECE1}"/>
              </a:ext>
            </a:extLst>
          </p:cNvPr>
          <p:cNvSpPr txBox="1">
            <a:spLocks/>
          </p:cNvSpPr>
          <p:nvPr/>
        </p:nvSpPr>
        <p:spPr>
          <a:xfrm>
            <a:off x="1106903" y="1050170"/>
            <a:ext cx="5490819" cy="72069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超市订单管理系统登录成功欢迎界面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755" y="1770863"/>
            <a:ext cx="9819286" cy="452778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755" y="1773672"/>
            <a:ext cx="9819286" cy="4482966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20130DBF-651A-4A5B-A780-AE8BB439ECE1}"/>
              </a:ext>
            </a:extLst>
          </p:cNvPr>
          <p:cNvSpPr txBox="1">
            <a:spLocks/>
          </p:cNvSpPr>
          <p:nvPr/>
        </p:nvSpPr>
        <p:spPr>
          <a:xfrm>
            <a:off x="1106902" y="1050169"/>
            <a:ext cx="4730530" cy="72069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 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订单列表页面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20130DBF-651A-4A5B-A780-AE8BB439ECE1}"/>
              </a:ext>
            </a:extLst>
          </p:cNvPr>
          <p:cNvSpPr txBox="1">
            <a:spLocks/>
          </p:cNvSpPr>
          <p:nvPr/>
        </p:nvSpPr>
        <p:spPr>
          <a:xfrm>
            <a:off x="1131755" y="1058790"/>
            <a:ext cx="4730530" cy="72069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5.4 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添加订单页面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1755" y="1831247"/>
            <a:ext cx="9819286" cy="448468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1755" y="1770862"/>
            <a:ext cx="9819286" cy="4360431"/>
          </a:xfrm>
          <a:prstGeom prst="rect">
            <a:avLst/>
          </a:prstGeom>
        </p:spPr>
      </p:pic>
      <p:sp>
        <p:nvSpPr>
          <p:cNvPr id="15" name="标题 1">
            <a:extLst>
              <a:ext uri="{FF2B5EF4-FFF2-40B4-BE49-F238E27FC236}">
                <a16:creationId xmlns:a16="http://schemas.microsoft.com/office/drawing/2014/main" id="{20130DBF-651A-4A5B-A780-AE8BB439ECE1}"/>
              </a:ext>
            </a:extLst>
          </p:cNvPr>
          <p:cNvSpPr txBox="1">
            <a:spLocks/>
          </p:cNvSpPr>
          <p:nvPr/>
        </p:nvSpPr>
        <p:spPr>
          <a:xfrm>
            <a:off x="1106902" y="1041549"/>
            <a:ext cx="4730530" cy="72069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5.5 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查看订单详情页面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9105" y="1779482"/>
            <a:ext cx="9841936" cy="4548474"/>
          </a:xfrm>
          <a:prstGeom prst="rect">
            <a:avLst/>
          </a:prstGeom>
        </p:spPr>
      </p:pic>
      <p:sp>
        <p:nvSpPr>
          <p:cNvPr id="17" name="标题 1">
            <a:extLst>
              <a:ext uri="{FF2B5EF4-FFF2-40B4-BE49-F238E27FC236}">
                <a16:creationId xmlns:a16="http://schemas.microsoft.com/office/drawing/2014/main" id="{20130DBF-651A-4A5B-A780-AE8BB439ECE1}"/>
              </a:ext>
            </a:extLst>
          </p:cNvPr>
          <p:cNvSpPr txBox="1">
            <a:spLocks/>
          </p:cNvSpPr>
          <p:nvPr/>
        </p:nvSpPr>
        <p:spPr>
          <a:xfrm>
            <a:off x="1106901" y="1073839"/>
            <a:ext cx="4730530" cy="72069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5.6 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修改订单信息页面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2372" y="1762242"/>
            <a:ext cx="9828669" cy="4441384"/>
          </a:xfrm>
          <a:prstGeom prst="rect">
            <a:avLst/>
          </a:prstGeom>
        </p:spPr>
      </p:pic>
      <p:sp>
        <p:nvSpPr>
          <p:cNvPr id="19" name="标题 1">
            <a:extLst>
              <a:ext uri="{FF2B5EF4-FFF2-40B4-BE49-F238E27FC236}">
                <a16:creationId xmlns:a16="http://schemas.microsoft.com/office/drawing/2014/main" id="{20130DBF-651A-4A5B-A780-AE8BB439ECE1}"/>
              </a:ext>
            </a:extLst>
          </p:cNvPr>
          <p:cNvSpPr txBox="1">
            <a:spLocks/>
          </p:cNvSpPr>
          <p:nvPr/>
        </p:nvSpPr>
        <p:spPr>
          <a:xfrm>
            <a:off x="1116284" y="1053383"/>
            <a:ext cx="4730530" cy="72069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5.7 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供应商列表页面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9986" y="1797513"/>
            <a:ext cx="9831055" cy="4435424"/>
          </a:xfrm>
          <a:prstGeom prst="rect">
            <a:avLst/>
          </a:prstGeom>
        </p:spPr>
      </p:pic>
      <p:sp>
        <p:nvSpPr>
          <p:cNvPr id="21" name="标题 1">
            <a:extLst>
              <a:ext uri="{FF2B5EF4-FFF2-40B4-BE49-F238E27FC236}">
                <a16:creationId xmlns:a16="http://schemas.microsoft.com/office/drawing/2014/main" id="{20130DBF-651A-4A5B-A780-AE8BB439ECE1}"/>
              </a:ext>
            </a:extLst>
          </p:cNvPr>
          <p:cNvSpPr txBox="1">
            <a:spLocks/>
          </p:cNvSpPr>
          <p:nvPr/>
        </p:nvSpPr>
        <p:spPr>
          <a:xfrm>
            <a:off x="1124020" y="1053721"/>
            <a:ext cx="4730530" cy="72069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5.8 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添加供货商页面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1755" y="1780225"/>
            <a:ext cx="9819286" cy="4470000"/>
          </a:xfrm>
          <a:prstGeom prst="rect">
            <a:avLst/>
          </a:prstGeom>
        </p:spPr>
      </p:pic>
      <p:sp>
        <p:nvSpPr>
          <p:cNvPr id="23" name="标题 1">
            <a:extLst>
              <a:ext uri="{FF2B5EF4-FFF2-40B4-BE49-F238E27FC236}">
                <a16:creationId xmlns:a16="http://schemas.microsoft.com/office/drawing/2014/main" id="{20130DBF-651A-4A5B-A780-AE8BB439ECE1}"/>
              </a:ext>
            </a:extLst>
          </p:cNvPr>
          <p:cNvSpPr txBox="1">
            <a:spLocks/>
          </p:cNvSpPr>
          <p:nvPr/>
        </p:nvSpPr>
        <p:spPr>
          <a:xfrm>
            <a:off x="1097518" y="1031240"/>
            <a:ext cx="4730530" cy="72069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5.9 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查看供货商详情页面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2372" y="1766982"/>
            <a:ext cx="9828669" cy="4483243"/>
          </a:xfrm>
          <a:prstGeom prst="rect">
            <a:avLst/>
          </a:prstGeom>
        </p:spPr>
      </p:pic>
      <p:sp>
        <p:nvSpPr>
          <p:cNvPr id="25" name="标题 1">
            <a:extLst>
              <a:ext uri="{FF2B5EF4-FFF2-40B4-BE49-F238E27FC236}">
                <a16:creationId xmlns:a16="http://schemas.microsoft.com/office/drawing/2014/main" id="{20130DBF-651A-4A5B-A780-AE8BB439ECE1}"/>
              </a:ext>
            </a:extLst>
          </p:cNvPr>
          <p:cNvSpPr txBox="1">
            <a:spLocks/>
          </p:cNvSpPr>
          <p:nvPr/>
        </p:nvSpPr>
        <p:spPr>
          <a:xfrm>
            <a:off x="1095133" y="1065315"/>
            <a:ext cx="4730530" cy="72069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5.10 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修改供货商信息页面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6285" y="1754837"/>
            <a:ext cx="9834756" cy="4405766"/>
          </a:xfrm>
          <a:prstGeom prst="rect">
            <a:avLst/>
          </a:prstGeom>
        </p:spPr>
      </p:pic>
      <p:sp>
        <p:nvSpPr>
          <p:cNvPr id="27" name="标题 1">
            <a:extLst>
              <a:ext uri="{FF2B5EF4-FFF2-40B4-BE49-F238E27FC236}">
                <a16:creationId xmlns:a16="http://schemas.microsoft.com/office/drawing/2014/main" id="{20130DBF-651A-4A5B-A780-AE8BB439ECE1}"/>
              </a:ext>
            </a:extLst>
          </p:cNvPr>
          <p:cNvSpPr txBox="1">
            <a:spLocks/>
          </p:cNvSpPr>
          <p:nvPr/>
        </p:nvSpPr>
        <p:spPr>
          <a:xfrm>
            <a:off x="1116282" y="1081244"/>
            <a:ext cx="4730530" cy="72069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5.11 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用户列表页面</a:t>
            </a: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6901" y="1759338"/>
            <a:ext cx="9844140" cy="4371955"/>
          </a:xfrm>
          <a:prstGeom prst="rect">
            <a:avLst/>
          </a:prstGeom>
        </p:spPr>
      </p:pic>
      <p:sp>
        <p:nvSpPr>
          <p:cNvPr id="29" name="标题 1">
            <a:extLst>
              <a:ext uri="{FF2B5EF4-FFF2-40B4-BE49-F238E27FC236}">
                <a16:creationId xmlns:a16="http://schemas.microsoft.com/office/drawing/2014/main" id="{20130DBF-651A-4A5B-A780-AE8BB439ECE1}"/>
              </a:ext>
            </a:extLst>
          </p:cNvPr>
          <p:cNvSpPr txBox="1">
            <a:spLocks/>
          </p:cNvSpPr>
          <p:nvPr/>
        </p:nvSpPr>
        <p:spPr>
          <a:xfrm>
            <a:off x="1102310" y="1048074"/>
            <a:ext cx="4730530" cy="72069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5.12 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添加用户页面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6281" y="1764451"/>
            <a:ext cx="9834759" cy="4439175"/>
          </a:xfrm>
          <a:prstGeom prst="rect">
            <a:avLst/>
          </a:prstGeom>
        </p:spPr>
      </p:pic>
      <p:sp>
        <p:nvSpPr>
          <p:cNvPr id="31" name="标题 1">
            <a:extLst>
              <a:ext uri="{FF2B5EF4-FFF2-40B4-BE49-F238E27FC236}">
                <a16:creationId xmlns:a16="http://schemas.microsoft.com/office/drawing/2014/main" id="{20130DBF-651A-4A5B-A780-AE8BB439ECE1}"/>
              </a:ext>
            </a:extLst>
          </p:cNvPr>
          <p:cNvSpPr txBox="1">
            <a:spLocks/>
          </p:cNvSpPr>
          <p:nvPr/>
        </p:nvSpPr>
        <p:spPr>
          <a:xfrm>
            <a:off x="1109945" y="1072513"/>
            <a:ext cx="4730530" cy="72069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5.13 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查看用户信息页面</a:t>
            </a: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95133" y="1753420"/>
            <a:ext cx="9855907" cy="4377873"/>
          </a:xfrm>
          <a:prstGeom prst="rect">
            <a:avLst/>
          </a:prstGeom>
        </p:spPr>
      </p:pic>
      <p:sp>
        <p:nvSpPr>
          <p:cNvPr id="33" name="标题 1">
            <a:extLst>
              <a:ext uri="{FF2B5EF4-FFF2-40B4-BE49-F238E27FC236}">
                <a16:creationId xmlns:a16="http://schemas.microsoft.com/office/drawing/2014/main" id="{20130DBF-651A-4A5B-A780-AE8BB439ECE1}"/>
              </a:ext>
            </a:extLst>
          </p:cNvPr>
          <p:cNvSpPr txBox="1">
            <a:spLocks/>
          </p:cNvSpPr>
          <p:nvPr/>
        </p:nvSpPr>
        <p:spPr>
          <a:xfrm>
            <a:off x="1144182" y="1062335"/>
            <a:ext cx="4730530" cy="72069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5.15 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修改管理员密码页面</a:t>
            </a: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8543" y="1763053"/>
            <a:ext cx="9842497" cy="4247831"/>
          </a:xfrm>
          <a:prstGeom prst="rect">
            <a:avLst/>
          </a:prstGeom>
        </p:spPr>
      </p:pic>
      <p:sp>
        <p:nvSpPr>
          <p:cNvPr id="36" name="标题 1">
            <a:extLst>
              <a:ext uri="{FF2B5EF4-FFF2-40B4-BE49-F238E27FC236}">
                <a16:creationId xmlns:a16="http://schemas.microsoft.com/office/drawing/2014/main" id="{20130DBF-651A-4A5B-A780-AE8BB439ECE1}"/>
              </a:ext>
            </a:extLst>
          </p:cNvPr>
          <p:cNvSpPr txBox="1">
            <a:spLocks/>
          </p:cNvSpPr>
          <p:nvPr/>
        </p:nvSpPr>
        <p:spPr>
          <a:xfrm>
            <a:off x="1122369" y="1057085"/>
            <a:ext cx="4730530" cy="72069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5.16 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退出系统页面</a:t>
            </a:r>
          </a:p>
        </p:txBody>
      </p:sp>
    </p:spTree>
    <p:extLst>
      <p:ext uri="{BB962C8B-B14F-4D97-AF65-F5344CB8AC3E}">
        <p14:creationId xmlns:p14="http://schemas.microsoft.com/office/powerpoint/2010/main" val="151947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371"/>
    </mc:Choice>
    <mc:Fallback xmlns="">
      <p:transition spd="slow" advTm="303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500"/>
                            </p:stCondLst>
                            <p:childTnLst>
                              <p:par>
                                <p:cTn id="64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500"/>
                            </p:stCondLst>
                            <p:childTnLst>
                              <p:par>
                                <p:cTn id="80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1500"/>
                            </p:stCondLst>
                            <p:childTnLst>
                              <p:par>
                                <p:cTn id="96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2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5500"/>
                            </p:stCondLst>
                            <p:childTnLst>
                              <p:par>
                                <p:cTn id="128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7500"/>
                            </p:stCondLst>
                            <p:childTnLst>
                              <p:par>
                                <p:cTn id="144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8000"/>
                            </p:stCondLst>
                            <p:childTnLst>
                              <p:par>
                                <p:cTn id="14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9500"/>
                            </p:stCondLst>
                            <p:childTnLst>
                              <p:par>
                                <p:cTn id="160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0"/>
                            </p:stCondLst>
                            <p:childTnLst>
                              <p:par>
                                <p:cTn id="1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21500"/>
                            </p:stCondLst>
                            <p:childTnLst>
                              <p:par>
                                <p:cTn id="176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2000"/>
                            </p:stCondLst>
                            <p:childTnLst>
                              <p:par>
                                <p:cTn id="18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23500"/>
                            </p:stCondLst>
                            <p:childTnLst>
                              <p:par>
                                <p:cTn id="192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4000"/>
                            </p:stCondLst>
                            <p:childTnLst>
                              <p:par>
                                <p:cTn id="19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25500"/>
                            </p:stCondLst>
                            <p:childTnLst>
                              <p:par>
                                <p:cTn id="208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6000"/>
                            </p:stCondLst>
                            <p:childTnLst>
                              <p:par>
                                <p:cTn id="2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6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1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27500"/>
                            </p:stCondLst>
                            <p:childTnLst>
                              <p:par>
                                <p:cTn id="224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28000"/>
                            </p:stCondLst>
                            <p:childTnLst>
                              <p:par>
                                <p:cTn id="2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1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7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9" grpId="0"/>
      <p:bldP spid="9" grpId="1"/>
      <p:bldP spid="11" grpId="0"/>
      <p:bldP spid="11" grpId="1"/>
      <p:bldP spid="15" grpId="0"/>
      <p:bldP spid="15" grpId="1"/>
      <p:bldP spid="17" grpId="0"/>
      <p:bldP spid="17" grpId="1"/>
      <p:bldP spid="19" grpId="0"/>
      <p:bldP spid="19" grpId="1"/>
      <p:bldP spid="21" grpId="0"/>
      <p:bldP spid="21" grpId="1"/>
      <p:bldP spid="23" grpId="0"/>
      <p:bldP spid="23" grpId="1"/>
      <p:bldP spid="25" grpId="0"/>
      <p:bldP spid="25" grpId="1"/>
      <p:bldP spid="27" grpId="0"/>
      <p:bldP spid="27" grpId="1"/>
      <p:bldP spid="29" grpId="0"/>
      <p:bldP spid="29" grpId="1"/>
      <p:bldP spid="31" grpId="0"/>
      <p:bldP spid="31" grpId="1"/>
      <p:bldP spid="33" grpId="0"/>
      <p:bldP spid="33" grpId="1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000" r="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63161E-6A97-4264-B8F8-2D630C8B6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602226"/>
            <a:ext cx="5748121" cy="5850194"/>
          </a:xfrm>
        </p:spPr>
        <p:txBody>
          <a:bodyPr>
            <a:normAutofit/>
          </a:bodyPr>
          <a:lstStyle/>
          <a:p>
            <a:pPr marL="0" indent="7200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在实现本系统时遇到的困难主要体现在两个方面，一是系统的前端页面的设计，二是怎样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Web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与数据库实现交互。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 marL="0" indent="7200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系统前端页面的设计困难的解决是通过参考著名的前端框架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Bootstrap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实现的。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Bootstrap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框架提供了许多精美的组建、布局，还开放了源代码供参考。在此基础上我们还加入了一些利用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JavaScript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代码实现的美化效果，使得前端设计更加美观。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 marL="0" indent="7200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实体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Web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与数据库交互的解决得益于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SSM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框架的三层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Spring MVC</a:t>
            </a:r>
            <a:r>
              <a:rPr lang="zh-CN" altLang="zh-CN" dirty="0">
                <a:solidFill>
                  <a:schemeClr val="bg1"/>
                </a:solidFill>
                <a:latin typeface="+mn-ea"/>
              </a:rPr>
              <a:t>、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Spring</a:t>
            </a:r>
            <a:r>
              <a:rPr lang="zh-CN" altLang="zh-CN" dirty="0">
                <a:solidFill>
                  <a:schemeClr val="bg1"/>
                </a:solidFill>
                <a:latin typeface="+mn-ea"/>
              </a:rPr>
              <a:t>和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MyBatis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，能够分离处理数据库与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Web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层的视图，从而达到交互的目的。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 marL="0" indent="7200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5AA077B-874F-4462-8445-8543C69500D0}"/>
              </a:ext>
            </a:extLst>
          </p:cNvPr>
          <p:cNvSpPr txBox="1">
            <a:spLocks/>
          </p:cNvSpPr>
          <p:nvPr/>
        </p:nvSpPr>
        <p:spPr>
          <a:xfrm>
            <a:off x="347879" y="304800"/>
            <a:ext cx="3194107" cy="97045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</a:t>
            </a: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开发总结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1797604A-3353-4378-A0E8-37F9A5F3D8DD}"/>
              </a:ext>
            </a:extLst>
          </p:cNvPr>
          <p:cNvSpPr txBox="1">
            <a:spLocks/>
          </p:cNvSpPr>
          <p:nvPr/>
        </p:nvSpPr>
        <p:spPr>
          <a:xfrm>
            <a:off x="937815" y="1167101"/>
            <a:ext cx="3122908" cy="72069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 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遇到的困难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3704505"/>
      </p:ext>
    </p:extLst>
  </p:cSld>
  <p:clrMapOvr>
    <a:masterClrMapping/>
  </p:clrMapOvr>
  <p:transition spd="slow" advTm="986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63161E-6A97-4264-B8F8-2D630C8B6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4253" y="2015614"/>
            <a:ext cx="9318548" cy="4705075"/>
          </a:xfrm>
          <a:noFill/>
        </p:spPr>
        <p:txBody>
          <a:bodyPr>
            <a:noAutofit/>
          </a:bodyPr>
          <a:lstStyle/>
          <a:p>
            <a:pPr marL="0" indent="457200" algn="just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900" dirty="0">
                <a:solidFill>
                  <a:schemeClr val="bg1"/>
                </a:solidFill>
                <a:latin typeface="+mn-ea"/>
              </a:rPr>
              <a:t>这一次合作开发超市订单管理系统，从开始选择课题的困惑到最终完成了一个我们还算满意的作品，使我学到了很多东西。从设计数据库到编写后台代码，链接数据库，在网页上显示，令人印象深刻。</a:t>
            </a:r>
            <a:endParaRPr lang="en-US" altLang="zh-CN" sz="1900" dirty="0">
              <a:solidFill>
                <a:schemeClr val="bg1"/>
              </a:solidFill>
              <a:latin typeface="+mn-ea"/>
            </a:endParaRPr>
          </a:p>
          <a:p>
            <a:pPr marL="0" indent="457200" algn="just">
              <a:spcBef>
                <a:spcPts val="0"/>
              </a:spcBef>
              <a:spcAft>
                <a:spcPts val="0"/>
              </a:spcAft>
            </a:pPr>
            <a:endParaRPr lang="en-US" altLang="zh-CN" sz="1900" dirty="0">
              <a:solidFill>
                <a:schemeClr val="bg1"/>
              </a:solidFill>
              <a:latin typeface="+mn-ea"/>
            </a:endParaRPr>
          </a:p>
          <a:p>
            <a:pPr marL="0" indent="457200" algn="just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1900" dirty="0">
                <a:solidFill>
                  <a:schemeClr val="bg1"/>
                </a:solidFill>
                <a:latin typeface="+mn-ea"/>
              </a:rPr>
              <a:t>实训提高了动手写代码的能力，增强了自己解决问题的能力。这次课程设计的时间很紧迫，再加上各方面经验不足，也遇到很多问题。这次课程设计对我有很多帮助没让我获益匪浅，我在这方面的知识有了不小的提高。</a:t>
            </a:r>
            <a:endParaRPr lang="en-US" altLang="zh-CN" sz="1900" dirty="0">
              <a:solidFill>
                <a:schemeClr val="bg1"/>
              </a:solidFill>
              <a:latin typeface="+mn-ea"/>
            </a:endParaRPr>
          </a:p>
          <a:p>
            <a:pPr marL="0" indent="457200" algn="just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9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5AA077B-874F-4462-8445-8543C69500D0}"/>
              </a:ext>
            </a:extLst>
          </p:cNvPr>
          <p:cNvSpPr txBox="1">
            <a:spLocks/>
          </p:cNvSpPr>
          <p:nvPr/>
        </p:nvSpPr>
        <p:spPr>
          <a:xfrm>
            <a:off x="347879" y="304800"/>
            <a:ext cx="3194107" cy="97045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</a:t>
            </a: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开发总结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1797604A-3353-4378-A0E8-37F9A5F3D8DD}"/>
              </a:ext>
            </a:extLst>
          </p:cNvPr>
          <p:cNvSpPr txBox="1">
            <a:spLocks/>
          </p:cNvSpPr>
          <p:nvPr/>
        </p:nvSpPr>
        <p:spPr>
          <a:xfrm>
            <a:off x="937815" y="1167101"/>
            <a:ext cx="3122908" cy="72069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 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开发心得</a:t>
            </a:r>
          </a:p>
        </p:txBody>
      </p:sp>
    </p:spTree>
    <p:extLst>
      <p:ext uri="{BB962C8B-B14F-4D97-AF65-F5344CB8AC3E}">
        <p14:creationId xmlns:p14="http://schemas.microsoft.com/office/powerpoint/2010/main" val="1363696417"/>
      </p:ext>
    </p:extLst>
  </p:cSld>
  <p:clrMapOvr>
    <a:masterClrMapping/>
  </p:clrMapOvr>
  <p:transition spd="slow" advTm="10604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3.4|2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|2.3"/>
</p:tagLst>
</file>

<file path=ppt/theme/theme1.xml><?xml version="1.0" encoding="utf-8"?>
<a:theme xmlns:a="http://schemas.openxmlformats.org/drawingml/2006/main" name="切片">
  <a:themeElements>
    <a:clrScheme name="切片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切片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切片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451</TotalTime>
  <Words>635</Words>
  <Application>Microsoft Office PowerPoint</Application>
  <PresentationFormat>宽屏</PresentationFormat>
  <Paragraphs>63</Paragraphs>
  <Slides>10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等线</vt:lpstr>
      <vt:lpstr>幼圆</vt:lpstr>
      <vt:lpstr>Arial Black</vt:lpstr>
      <vt:lpstr>Century Gothic</vt:lpstr>
      <vt:lpstr>Wingdings 3</vt:lpstr>
      <vt:lpstr>切片</vt:lpstr>
      <vt:lpstr>超市订单管理系统</vt:lpstr>
      <vt:lpstr>PowerPoint 演示文稿</vt:lpstr>
      <vt:lpstr>1. 项目介绍</vt:lpstr>
      <vt:lpstr>2. 技术支撑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二手物品发布平台</dc:title>
  <dc:creator>Ren Siyu</dc:creator>
  <cp:lastModifiedBy>入文 张</cp:lastModifiedBy>
  <cp:revision>178</cp:revision>
  <dcterms:created xsi:type="dcterms:W3CDTF">2017-12-10T05:38:23Z</dcterms:created>
  <dcterms:modified xsi:type="dcterms:W3CDTF">2020-08-05T02:44:03Z</dcterms:modified>
</cp:coreProperties>
</file>